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1pPr>
    <a:lvl2pPr marL="141790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2pPr>
    <a:lvl3pPr marL="283582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3pPr>
    <a:lvl4pPr marL="425373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4pPr>
    <a:lvl5pPr marL="567164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5pPr>
    <a:lvl6pPr marL="708954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6pPr>
    <a:lvl7pPr marL="850746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7pPr>
    <a:lvl8pPr marL="992537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8pPr>
    <a:lvl9pPr marL="1134327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347" autoAdjust="0"/>
    <p:restoredTop sz="94654"/>
  </p:normalViewPr>
  <p:slideViewPr>
    <p:cSldViewPr snapToGrid="0" snapToObjects="1">
      <p:cViewPr>
        <p:scale>
          <a:sx n="69" d="100"/>
          <a:sy n="69" d="100"/>
        </p:scale>
        <p:origin x="352" y="-4544"/>
      </p:cViewPr>
      <p:guideLst>
        <p:guide orient="horz" pos="6912"/>
        <p:guide pos="10368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6590-05B3-D443-B0E0-BD27522271CC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CC22C-A1EE-0B4F-98F7-34745EC58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1pPr>
    <a:lvl2pPr marL="35166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2pPr>
    <a:lvl3pPr marL="703328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3pPr>
    <a:lvl4pPr marL="1054993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4pPr>
    <a:lvl5pPr marL="1406657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5pPr>
    <a:lvl6pPr marL="175832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6pPr>
    <a:lvl7pPr marL="2109985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7pPr>
    <a:lvl8pPr marL="2461649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8pPr>
    <a:lvl9pPr marL="281331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CC22C-A1EE-0B4F-98F7-34745EC58B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6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4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19" Type="http://schemas.openxmlformats.org/officeDocument/2006/relationships/image" Target="../media/image17.png"/><Relationship Id="rId4" Type="http://schemas.openxmlformats.org/officeDocument/2006/relationships/image" Target="../media/image2.em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B4831F4E-2C70-1642-8DD2-B2D261972670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11417876" cy="18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B52DEC-D7EB-424C-B6B5-66A94DF896F9}"/>
              </a:ext>
            </a:extLst>
          </p:cNvPr>
          <p:cNvSpPr txBox="1"/>
          <p:nvPr/>
        </p:nvSpPr>
        <p:spPr>
          <a:xfrm>
            <a:off x="5549205" y="13741039"/>
            <a:ext cx="5642510" cy="5852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3C8EBA-963C-E942-B4C7-BA49DB841F36}"/>
              </a:ext>
            </a:extLst>
          </p:cNvPr>
          <p:cNvSpPr txBox="1"/>
          <p:nvPr/>
        </p:nvSpPr>
        <p:spPr>
          <a:xfrm>
            <a:off x="195551" y="9782412"/>
            <a:ext cx="431884" cy="5852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535BD7-3733-2642-8C71-D43FC3001C4E}"/>
              </a:ext>
            </a:extLst>
          </p:cNvPr>
          <p:cNvSpPr txBox="1"/>
          <p:nvPr/>
        </p:nvSpPr>
        <p:spPr>
          <a:xfrm>
            <a:off x="4859729" y="4394690"/>
            <a:ext cx="6342593" cy="4809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E689BE-205E-E741-87E4-70F0E73FBBA0}"/>
              </a:ext>
            </a:extLst>
          </p:cNvPr>
          <p:cNvSpPr txBox="1"/>
          <p:nvPr/>
        </p:nvSpPr>
        <p:spPr>
          <a:xfrm>
            <a:off x="11417878" y="3772381"/>
            <a:ext cx="21490873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B734-5E23-C049-A889-F884AEBD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1" y="4392745"/>
            <a:ext cx="5944715" cy="481373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81FA909-FAC9-F245-8CE3-E0454F4E8108}"/>
              </a:ext>
            </a:extLst>
          </p:cNvPr>
          <p:cNvSpPr txBox="1"/>
          <p:nvPr/>
        </p:nvSpPr>
        <p:spPr>
          <a:xfrm>
            <a:off x="19696491" y="12406400"/>
            <a:ext cx="13221909" cy="953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3A4D75-0582-2D49-B381-17CCFEA245F7}"/>
              </a:ext>
            </a:extLst>
          </p:cNvPr>
          <p:cNvSpPr txBox="1"/>
          <p:nvPr/>
        </p:nvSpPr>
        <p:spPr>
          <a:xfrm>
            <a:off x="18234026" y="15311894"/>
            <a:ext cx="10972799" cy="274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E0AB1A-7141-A748-A367-CC37E7C17B79}"/>
              </a:ext>
            </a:extLst>
          </p:cNvPr>
          <p:cNvSpPr txBox="1"/>
          <p:nvPr/>
        </p:nvSpPr>
        <p:spPr>
          <a:xfrm>
            <a:off x="19650310" y="11761886"/>
            <a:ext cx="13221905" cy="3183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41748"/>
            <a:ext cx="32918400" cy="30932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270" y="55381"/>
            <a:ext cx="20947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Time-of-Flight Coding Function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696494" y="11672443"/>
            <a:ext cx="13221909" cy="733957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3. RESULTS </a:t>
            </a:r>
            <a:r>
              <a:rPr lang="en-US" sz="4001" dirty="0"/>
              <a:t>and</a:t>
            </a:r>
            <a:r>
              <a:rPr lang="en-US" sz="4001" b="1" dirty="0"/>
              <a:t> DISCUSSION</a:t>
            </a: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5"/>
          <a:stretch>
            <a:fillRect/>
          </a:stretch>
        </p:blipFill>
        <p:spPr bwMode="auto">
          <a:xfrm>
            <a:off x="29916739" y="115601"/>
            <a:ext cx="2801139" cy="277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0" y="3049885"/>
            <a:ext cx="11458607" cy="7339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BACKGROUND </a:t>
            </a:r>
            <a:r>
              <a:rPr lang="en-US" sz="3600" dirty="0"/>
              <a:t>and</a:t>
            </a:r>
            <a:r>
              <a:rPr lang="en-US" sz="4001" dirty="0"/>
              <a:t> </a:t>
            </a:r>
            <a:r>
              <a:rPr lang="en-US" sz="4001" b="1" dirty="0"/>
              <a:t>MOTIVATION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8234026" y="14515557"/>
            <a:ext cx="10972800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1. DATASET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1417879" y="3049885"/>
            <a:ext cx="21500521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2. ARCHITECTURES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0116892" y="18150184"/>
            <a:ext cx="11013532" cy="7202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FUTURE 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8F1328-0EA3-004F-A5D2-C3369A01B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1996" y="-46736"/>
            <a:ext cx="6315294" cy="1720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B9C19B-018B-7F4B-9A72-1628AC9AA7B4}"/>
              </a:ext>
            </a:extLst>
          </p:cNvPr>
          <p:cNvSpPr txBox="1"/>
          <p:nvPr/>
        </p:nvSpPr>
        <p:spPr>
          <a:xfrm>
            <a:off x="216442" y="1458962"/>
            <a:ext cx="18506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Jonas Messner, Nicholas Gaudio, </a:t>
            </a:r>
            <a:r>
              <a:rPr lang="en-US" sz="3200" dirty="0"/>
              <a:t>{</a:t>
            </a:r>
            <a:r>
              <a:rPr lang="en-US" sz="3200" dirty="0" err="1"/>
              <a:t>messnerj</a:t>
            </a:r>
            <a:r>
              <a:rPr lang="en-US" sz="3200" dirty="0"/>
              <a:t>, </a:t>
            </a:r>
            <a:r>
              <a:rPr lang="en-US" sz="3200" dirty="0" err="1"/>
              <a:t>nsgaudio</a:t>
            </a:r>
            <a:r>
              <a:rPr lang="en-US" sz="3200" dirty="0"/>
              <a:t>}@stanford.edu</a:t>
            </a:r>
          </a:p>
          <a:p>
            <a:r>
              <a:rPr lang="en-US" sz="3200" dirty="0"/>
              <a:t>Department of Electrical Engineering, Stanford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3110" y="3863427"/>
            <a:ext cx="11403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Continuous-Wave Time-of-Flight System Overview</a:t>
            </a:r>
          </a:p>
        </p:txBody>
      </p:sp>
      <p:pic>
        <p:nvPicPr>
          <p:cNvPr id="20" name="Picture 2" descr="Image result for stanford computer sci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702" y="1665165"/>
            <a:ext cx="5891123" cy="1141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FC7F421-E37D-6443-BA51-D3FA6E6318F7}"/>
              </a:ext>
            </a:extLst>
          </p:cNvPr>
          <p:cNvSpPr/>
          <p:nvPr/>
        </p:nvSpPr>
        <p:spPr>
          <a:xfrm>
            <a:off x="5567866" y="19826818"/>
            <a:ext cx="7530067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REFERENCES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669BE-8609-D64C-99DB-772CC479F484}"/>
              </a:ext>
            </a:extLst>
          </p:cNvPr>
          <p:cNvSpPr txBox="1"/>
          <p:nvPr/>
        </p:nvSpPr>
        <p:spPr>
          <a:xfrm>
            <a:off x="5567866" y="20517989"/>
            <a:ext cx="753006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[1] R. </a:t>
            </a:r>
            <a:r>
              <a:rPr lang="en-US" sz="600" dirty="0" err="1"/>
              <a:t>Ferriere</a:t>
            </a:r>
            <a:r>
              <a:rPr lang="en-US" sz="600" dirty="0"/>
              <a:t>, J. </a:t>
            </a:r>
            <a:r>
              <a:rPr lang="en-US" sz="600" dirty="0" err="1"/>
              <a:t>Cussey</a:t>
            </a:r>
            <a:r>
              <a:rPr lang="en-US" sz="600" dirty="0"/>
              <a:t>, and J. Dudley. Time-of-flight range detection using low-frequency intensity modulation of a </a:t>
            </a:r>
            <a:r>
              <a:rPr lang="en-US" sz="600" dirty="0" err="1"/>
              <a:t>cw</a:t>
            </a:r>
            <a:r>
              <a:rPr lang="en-US" sz="600" dirty="0"/>
              <a:t> laser diode: Application to fiber length measurement. Optical Engineering - OPT ENG, 47, 09 2008.</a:t>
            </a:r>
          </a:p>
          <a:p>
            <a:r>
              <a:rPr lang="en-US" sz="600" dirty="0"/>
              <a:t>[2] R. </a:t>
            </a:r>
            <a:r>
              <a:rPr lang="en-US" sz="600" dirty="0" err="1"/>
              <a:t>Grootjans</a:t>
            </a:r>
            <a:r>
              <a:rPr lang="en-US" sz="600" dirty="0"/>
              <a:t>, W. van der </a:t>
            </a:r>
            <a:r>
              <a:rPr lang="en-US" sz="600" dirty="0" err="1"/>
              <a:t>Tempel</a:t>
            </a:r>
            <a:r>
              <a:rPr lang="en-US" sz="600" dirty="0"/>
              <a:t>, D. Van, C. De </a:t>
            </a:r>
            <a:r>
              <a:rPr lang="en-US" sz="600" dirty="0" err="1"/>
              <a:t>Tandt</a:t>
            </a:r>
            <a:r>
              <a:rPr lang="en-US" sz="600" dirty="0"/>
              <a:t>, and M. </a:t>
            </a:r>
            <a:r>
              <a:rPr lang="en-US" sz="600" dirty="0" err="1"/>
              <a:t>Kuijk</a:t>
            </a:r>
            <a:r>
              <a:rPr lang="en-US" sz="600" dirty="0"/>
              <a:t>. Improved modulation techniques for time-of-flight ranging cameras using pseudo random binary sequences. Proc. IEEE LEOS Benelux Chapter, 2006.</a:t>
            </a:r>
          </a:p>
          <a:p>
            <a:r>
              <a:rPr lang="en-US" sz="600" dirty="0"/>
              <a:t>[3] M. Gupta, A. </a:t>
            </a:r>
            <a:r>
              <a:rPr lang="en-US" sz="600" dirty="0" err="1"/>
              <a:t>Velten</a:t>
            </a:r>
            <a:r>
              <a:rPr lang="en-US" sz="600" dirty="0"/>
              <a:t>, S. K. </a:t>
            </a:r>
            <a:r>
              <a:rPr lang="en-US" sz="600" dirty="0" err="1"/>
              <a:t>Nayar</a:t>
            </a:r>
            <a:r>
              <a:rPr lang="en-US" sz="600" dirty="0"/>
              <a:t>, and E. </a:t>
            </a:r>
            <a:r>
              <a:rPr lang="en-US" sz="600" dirty="0" err="1"/>
              <a:t>Breitbach</a:t>
            </a:r>
            <a:r>
              <a:rPr lang="en-US" sz="600" dirty="0"/>
              <a:t>. What are optimal coding functions for time-of-flight imaging? ACM Trans. Graph., 37(2):13:1–13:18, Feb. 2018.</a:t>
            </a:r>
          </a:p>
          <a:p>
            <a:r>
              <a:rPr lang="en-US" sz="600" dirty="0"/>
              <a:t>[4] F. Gutierrez-Barragan, S. A. Reza, A. </a:t>
            </a:r>
            <a:r>
              <a:rPr lang="en-US" sz="600" dirty="0" err="1"/>
              <a:t>Velten</a:t>
            </a:r>
            <a:r>
              <a:rPr lang="en-US" sz="600" dirty="0"/>
              <a:t>, and M. Gupta. Practical coding function design for time-of-flight imaging. To appear in CVPR 2019, 2019.</a:t>
            </a:r>
          </a:p>
          <a:p>
            <a:r>
              <a:rPr lang="en-US" sz="600" dirty="0"/>
              <a:t>[5] B. Hariharan, P. A. Arbelaez, R. B. </a:t>
            </a:r>
            <a:r>
              <a:rPr lang="en-US" sz="600" dirty="0" err="1"/>
              <a:t>Girshick</a:t>
            </a:r>
            <a:r>
              <a:rPr lang="en-US" sz="600" dirty="0"/>
              <a:t>, and J. Malik. </a:t>
            </a:r>
            <a:r>
              <a:rPr lang="en-US" sz="600" dirty="0" err="1"/>
              <a:t>Hypercolumns</a:t>
            </a:r>
            <a:r>
              <a:rPr lang="en-US" sz="600" dirty="0"/>
              <a:t> for object segmentation and fine-grained localization. </a:t>
            </a:r>
            <a:r>
              <a:rPr lang="en-US" sz="600" dirty="0" err="1"/>
              <a:t>CoRR</a:t>
            </a:r>
            <a:r>
              <a:rPr lang="en-US" sz="600" dirty="0"/>
              <a:t>, abs/1411.5752, 2014.</a:t>
            </a:r>
          </a:p>
          <a:p>
            <a:r>
              <a:rPr lang="en-US" sz="600" dirty="0"/>
              <a:t>[6] A. Kolb, E. Barth, R. Koch, and R. Larsen. Time-of-flight cameras in computer graphics. Computer Graphics Forum, 29(1):141–159, 2010.</a:t>
            </a:r>
          </a:p>
          <a:p>
            <a:r>
              <a:rPr lang="en-US" sz="600" dirty="0"/>
              <a:t>[7] R. Lange. 3D Time-of-Flight Distance Measurement with Custom Solid-State Image Sensors in CMOS/CCD-Technology. PhD thesis, University Siegen, 2000.</a:t>
            </a:r>
          </a:p>
          <a:p>
            <a:r>
              <a:rPr lang="en-US" sz="600" dirty="0"/>
              <a:t>[8] P. Liu and E. Y. Lam. Image reconstruction using deep learning. </a:t>
            </a:r>
            <a:r>
              <a:rPr lang="en-US" sz="600" dirty="0" err="1"/>
              <a:t>CoRR</a:t>
            </a:r>
            <a:r>
              <a:rPr lang="en-US" sz="600" dirty="0"/>
              <a:t>, abs/1809.10410, 2018.</a:t>
            </a:r>
          </a:p>
          <a:p>
            <a:r>
              <a:rPr lang="en-US" sz="600" dirty="0"/>
              <a:t>[9] P. K. Nathan Silberman, Derek </a:t>
            </a:r>
            <a:r>
              <a:rPr lang="en-US" sz="600" dirty="0" err="1"/>
              <a:t>Hoiem</a:t>
            </a:r>
            <a:r>
              <a:rPr lang="en-US" sz="600" dirty="0"/>
              <a:t> and R. Fergus. Indoor segmentation and support inference from </a:t>
            </a:r>
            <a:r>
              <a:rPr lang="en-US" sz="600" dirty="0" err="1"/>
              <a:t>rgbd</a:t>
            </a:r>
            <a:r>
              <a:rPr lang="en-US" sz="600" dirty="0"/>
              <a:t> images. In ECCV, 2012.</a:t>
            </a:r>
          </a:p>
          <a:p>
            <a:r>
              <a:rPr lang="en-US" sz="600" dirty="0"/>
              <a:t>[10] A. </a:t>
            </a:r>
            <a:r>
              <a:rPr lang="en-US" sz="600" dirty="0" err="1"/>
              <a:t>Paszke</a:t>
            </a:r>
            <a:r>
              <a:rPr lang="en-US" sz="600" dirty="0"/>
              <a:t>, S. Gross, S. </a:t>
            </a:r>
            <a:r>
              <a:rPr lang="en-US" sz="600" dirty="0" err="1"/>
              <a:t>Chintala</a:t>
            </a:r>
            <a:r>
              <a:rPr lang="en-US" sz="600" dirty="0"/>
              <a:t>, G. </a:t>
            </a:r>
            <a:r>
              <a:rPr lang="en-US" sz="600" dirty="0" err="1"/>
              <a:t>Chanan</a:t>
            </a:r>
            <a:r>
              <a:rPr lang="en-US" sz="600" dirty="0"/>
              <a:t>, E. Yang, Z. DeVito, Z. Lin, A. </a:t>
            </a:r>
            <a:r>
              <a:rPr lang="en-US" sz="600" dirty="0" err="1"/>
              <a:t>Desmaison</a:t>
            </a:r>
            <a:r>
              <a:rPr lang="en-US" sz="600" dirty="0"/>
              <a:t>, L. </a:t>
            </a:r>
            <a:r>
              <a:rPr lang="en-US" sz="600" dirty="0" err="1"/>
              <a:t>Antiga</a:t>
            </a:r>
            <a:r>
              <a:rPr lang="en-US" sz="600" dirty="0"/>
              <a:t>, and A. </a:t>
            </a:r>
            <a:r>
              <a:rPr lang="en-US" sz="600" dirty="0" err="1"/>
              <a:t>Lerer</a:t>
            </a:r>
            <a:r>
              <a:rPr lang="en-US" sz="600" dirty="0"/>
              <a:t>. Automatic differentiation in </a:t>
            </a:r>
            <a:r>
              <a:rPr lang="en-US" sz="600" dirty="0" err="1"/>
              <a:t>PyTorch</a:t>
            </a:r>
            <a:r>
              <a:rPr lang="en-US" sz="600" dirty="0"/>
              <a:t>. In NIPS </a:t>
            </a:r>
            <a:r>
              <a:rPr lang="en-US" sz="600" dirty="0" err="1"/>
              <a:t>Autodiff</a:t>
            </a:r>
            <a:r>
              <a:rPr lang="en-US" sz="600" dirty="0"/>
              <a:t> Workshop, 2017.</a:t>
            </a:r>
          </a:p>
          <a:p>
            <a:r>
              <a:rPr lang="en-US" sz="600" dirty="0"/>
              <a:t>[11] A. Payne, A. A Dorrington, and M. Cree. Illumination waveform optimization for time-of-flight range imaging cameras. Proceedings of SPIE - The International Society for Optical Engineering, 8085, 06 2011.</a:t>
            </a:r>
          </a:p>
          <a:p>
            <a:r>
              <a:rPr lang="en-US" sz="600" dirty="0"/>
              <a:t>[12] M. </a:t>
            </a:r>
            <a:r>
              <a:rPr lang="en-US" sz="600" dirty="0" err="1"/>
              <a:t>Ravanelli</a:t>
            </a:r>
            <a:r>
              <a:rPr lang="en-US" sz="600" dirty="0"/>
              <a:t> and Y. </a:t>
            </a:r>
            <a:r>
              <a:rPr lang="en-US" sz="600" dirty="0" err="1"/>
              <a:t>Bengio</a:t>
            </a:r>
            <a:r>
              <a:rPr lang="en-US" sz="600" dirty="0"/>
              <a:t>. Speaker recognition from raw waveform with </a:t>
            </a:r>
            <a:r>
              <a:rPr lang="en-US" sz="600" dirty="0" err="1"/>
              <a:t>sincnet</a:t>
            </a:r>
            <a:r>
              <a:rPr lang="en-US" sz="600" dirty="0"/>
              <a:t>. In 2018 IEEE Spoken Language Technology Workshop, SLT 2018, Athens, Greece, December 18-21, 2018, pages 1021–1028, 2018.</a:t>
            </a:r>
          </a:p>
          <a:p>
            <a:r>
              <a:rPr lang="en-US" sz="600" dirty="0"/>
              <a:t>[13] O. </a:t>
            </a:r>
            <a:r>
              <a:rPr lang="en-US" sz="600" dirty="0" err="1"/>
              <a:t>Ronneberger</a:t>
            </a:r>
            <a:r>
              <a:rPr lang="en-US" sz="600" dirty="0"/>
              <a:t>, P. Fischer, and T. </a:t>
            </a:r>
            <a:r>
              <a:rPr lang="en-US" sz="600" dirty="0" err="1"/>
              <a:t>Brox</a:t>
            </a:r>
            <a:r>
              <a:rPr lang="en-US" sz="600" dirty="0"/>
              <a:t>. U-net: Convolutional networks for biomedical image segmentation. </a:t>
            </a:r>
            <a:r>
              <a:rPr lang="en-US" sz="600" dirty="0" err="1"/>
              <a:t>CoRR</a:t>
            </a:r>
            <a:r>
              <a:rPr lang="en-US" sz="600" dirty="0"/>
              <a:t>, abs/1505.04597, 2015.</a:t>
            </a:r>
          </a:p>
          <a:p>
            <a:r>
              <a:rPr lang="en-US" sz="600" dirty="0"/>
              <a:t>[14] M. </a:t>
            </a:r>
            <a:r>
              <a:rPr lang="en-US" sz="600" dirty="0" err="1"/>
              <a:t>Seyedhosseini</a:t>
            </a:r>
            <a:r>
              <a:rPr lang="en-US" sz="600" dirty="0"/>
              <a:t>, M. </a:t>
            </a:r>
            <a:r>
              <a:rPr lang="en-US" sz="600" dirty="0" err="1"/>
              <a:t>Sajjadi</a:t>
            </a:r>
            <a:r>
              <a:rPr lang="en-US" sz="600" dirty="0"/>
              <a:t>, and T. </a:t>
            </a:r>
            <a:r>
              <a:rPr lang="en-US" sz="600" dirty="0" err="1"/>
              <a:t>Tasdizen</a:t>
            </a:r>
            <a:r>
              <a:rPr lang="en-US" sz="600" dirty="0"/>
              <a:t>. Image segmentation with cascaded hierarchical models and </a:t>
            </a:r>
            <a:r>
              <a:rPr lang="en-US" sz="600" dirty="0" err="1"/>
              <a:t>logisticdisjunctive</a:t>
            </a:r>
            <a:r>
              <a:rPr lang="en-US" sz="600" dirty="0"/>
              <a:t> normal networks. In 2013 IEEE International Conference on Computer Vision, pages 2168–2175, Dec 2013.</a:t>
            </a:r>
          </a:p>
          <a:p>
            <a:r>
              <a:rPr lang="en-US" sz="600" dirty="0"/>
              <a:t>[15] E. </a:t>
            </a:r>
            <a:r>
              <a:rPr lang="en-US" sz="600" dirty="0" err="1"/>
              <a:t>Shelhamer</a:t>
            </a:r>
            <a:r>
              <a:rPr lang="en-US" sz="600" dirty="0"/>
              <a:t>, J. Long, and T. Darrell. Fully convolutional networks for semantic segmentation. </a:t>
            </a:r>
            <a:r>
              <a:rPr lang="en-US" sz="600" dirty="0" err="1"/>
              <a:t>CoRR</a:t>
            </a:r>
            <a:r>
              <a:rPr lang="en-US" sz="600" dirty="0"/>
              <a:t>, abs/1605.06211, 2016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48D69-A2A6-A741-AD1F-38754ADB5136}"/>
              </a:ext>
            </a:extLst>
          </p:cNvPr>
          <p:cNvSpPr txBox="1"/>
          <p:nvPr/>
        </p:nvSpPr>
        <p:spPr>
          <a:xfrm>
            <a:off x="22696107" y="5014870"/>
            <a:ext cx="10972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4C5E8C-5AB9-4E4A-95E9-BCBC172F3A20}"/>
              </a:ext>
            </a:extLst>
          </p:cNvPr>
          <p:cNvSpPr txBox="1"/>
          <p:nvPr/>
        </p:nvSpPr>
        <p:spPr>
          <a:xfrm>
            <a:off x="20157625" y="18894488"/>
            <a:ext cx="109437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Model </a:t>
            </a:r>
            <a:r>
              <a:rPr lang="en-US" sz="2700" dirty="0" err="1"/>
              <a:t>ensembling</a:t>
            </a:r>
            <a:r>
              <a:rPr lang="en-US" sz="2700" dirty="0"/>
              <a:t> using data representations from sequence models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Implement the model on a smartphone for real-time inference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Incorporate frequency and phase traces into the sequence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08062-5F6C-BE43-A61B-525B9B52C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38" y="9782412"/>
            <a:ext cx="10572205" cy="5852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98FE76-AA21-1A4A-94E5-AE7B2A9DC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157669" y="10591364"/>
            <a:ext cx="1368037" cy="18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F44967-FC5B-7842-9EE2-6261E77C1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44553" y="12192263"/>
            <a:ext cx="1149531" cy="1828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178CB7-08D7-6C40-A0F9-4506158F5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92409" y="14090208"/>
            <a:ext cx="1453896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C11ABAF-C6BC-D247-8809-865E949F50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0239" y="4848564"/>
            <a:ext cx="4259425" cy="457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DD07964-BC68-DB42-AFFC-7D37933666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8178" y="6012594"/>
            <a:ext cx="2486608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4236899-AC86-504D-9B85-95266C8131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241" y="7180471"/>
            <a:ext cx="450342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AE7ED05-4432-0F44-B2BF-ABFE36B25D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6831" y="16242200"/>
            <a:ext cx="3529301" cy="11887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FD25978-8A89-2040-8400-7AB613D48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7555" y="17993039"/>
            <a:ext cx="5012109" cy="15544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45E1A50-0906-C74A-963B-B493F80989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551" y="16465577"/>
            <a:ext cx="5121558" cy="52721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A6EB9F-A1FB-3A43-8F3D-E59D01068A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8473" y="8409872"/>
            <a:ext cx="5558118" cy="457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2FDC95A-D322-C44C-9910-B8FBE96E970F}"/>
              </a:ext>
            </a:extLst>
          </p:cNvPr>
          <p:cNvSpPr txBox="1"/>
          <p:nvPr/>
        </p:nvSpPr>
        <p:spPr>
          <a:xfrm>
            <a:off x="7516647" y="4375162"/>
            <a:ext cx="2486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Received Light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4E4788-CADB-E540-B0A9-3A07870F590A}"/>
              </a:ext>
            </a:extLst>
          </p:cNvPr>
          <p:cNvSpPr txBox="1"/>
          <p:nvPr/>
        </p:nvSpPr>
        <p:spPr>
          <a:xfrm>
            <a:off x="6309526" y="5552859"/>
            <a:ext cx="4900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Sensor Demodulation Function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07CCF-B7C9-AD4E-A598-996055AC64CF}"/>
              </a:ext>
            </a:extLst>
          </p:cNvPr>
          <p:cNvSpPr txBox="1"/>
          <p:nvPr/>
        </p:nvSpPr>
        <p:spPr>
          <a:xfrm>
            <a:off x="7120661" y="6743467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Cross-Correlation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8ED7B2-DB89-D14B-A0E3-BEDE5F8D31E7}"/>
              </a:ext>
            </a:extLst>
          </p:cNvPr>
          <p:cNvSpPr txBox="1"/>
          <p:nvPr/>
        </p:nvSpPr>
        <p:spPr>
          <a:xfrm>
            <a:off x="-13109" y="9271531"/>
            <a:ext cx="114033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Coding Curves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F7D9F5-084A-DC4C-9A9D-BEC44150DFD1}"/>
              </a:ext>
            </a:extLst>
          </p:cNvPr>
          <p:cNvSpPr txBox="1"/>
          <p:nvPr/>
        </p:nvSpPr>
        <p:spPr>
          <a:xfrm>
            <a:off x="6812848" y="15717645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Depth Precision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798BCF-F687-EF4B-A151-720A4CE8DA38}"/>
              </a:ext>
            </a:extLst>
          </p:cNvPr>
          <p:cNvSpPr txBox="1"/>
          <p:nvPr/>
        </p:nvSpPr>
        <p:spPr>
          <a:xfrm>
            <a:off x="6744319" y="17505188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Coding Curve Length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2BC47D-412D-0144-A1BC-80997D2922A0}"/>
              </a:ext>
            </a:extLst>
          </p:cNvPr>
          <p:cNvSpPr txBox="1"/>
          <p:nvPr/>
        </p:nvSpPr>
        <p:spPr>
          <a:xfrm>
            <a:off x="-40733" y="15880277"/>
            <a:ext cx="55271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Recovered Depth Maps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674D63E-9D0C-8A43-A321-CDC215F8A70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07936" y="4256665"/>
            <a:ext cx="4759655" cy="64806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6CA38D-70BA-AB4F-8487-C14A06DEAE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45355" y="4245848"/>
            <a:ext cx="10058400" cy="29612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86EC44B-14B5-5041-BD46-C11ADE9C8C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50281" y="7772721"/>
            <a:ext cx="10058400" cy="296722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45EB8A3-DE78-654F-A507-8FE57DBE9D4D}"/>
              </a:ext>
            </a:extLst>
          </p:cNvPr>
          <p:cNvSpPr txBox="1"/>
          <p:nvPr/>
        </p:nvSpPr>
        <p:spPr>
          <a:xfrm>
            <a:off x="13559901" y="3746197"/>
            <a:ext cx="64236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Non-Neural Network Optimization Diagram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0C710F-E233-744C-B9BB-6C065BC96D25}"/>
              </a:ext>
            </a:extLst>
          </p:cNvPr>
          <p:cNvSpPr txBox="1"/>
          <p:nvPr/>
        </p:nvSpPr>
        <p:spPr>
          <a:xfrm>
            <a:off x="12895471" y="7269522"/>
            <a:ext cx="77525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Convolutional Neural Network Optimization Diagram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8CDF02-6C61-814A-A1E6-A2A5719D824E}"/>
              </a:ext>
            </a:extLst>
          </p:cNvPr>
          <p:cNvSpPr txBox="1"/>
          <p:nvPr/>
        </p:nvSpPr>
        <p:spPr>
          <a:xfrm>
            <a:off x="28023491" y="3751073"/>
            <a:ext cx="43285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45898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8653</TotalTime>
  <Words>703</Words>
  <Application>Microsoft Macintosh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Fanton</dc:creator>
  <cp:lastModifiedBy>Nicholas Streich Gaudio</cp:lastModifiedBy>
  <cp:revision>312</cp:revision>
  <dcterms:created xsi:type="dcterms:W3CDTF">2016-04-12T18:22:18Z</dcterms:created>
  <dcterms:modified xsi:type="dcterms:W3CDTF">2019-06-09T01:26:13Z</dcterms:modified>
</cp:coreProperties>
</file>